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8"/>
  </p:notesMasterIdLst>
  <p:handoutMasterIdLst>
    <p:handoutMasterId r:id="rId19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80" r:id="rId12"/>
    <p:sldId id="281" r:id="rId13"/>
    <p:sldId id="269" r:id="rId14"/>
    <p:sldId id="277" r:id="rId15"/>
    <p:sldId id="279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7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24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8CCF-E62F-40FC-BCF7-8421822B4756}" type="datetime1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Advanced Programming Lesson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668947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672-1B06-4616-B8F9-A816AEDFC5C6}" type="datetime1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5465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A218-0D06-4330-8477-F9FB0B0168F7}" type="datetime1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94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FBF5-3128-4AA3-85FE-582D552B5CEB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56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EBD9-9E0E-4DE3-8402-F8F679B3D8C1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0439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1FC-8383-47F6-A8EB-F3E69CA1677E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3103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384C-D171-4954-AA9B-2765D31FBCB4}" type="datetime1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8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8AF1-1C31-45A7-B050-14BD883BC088}" type="datetime1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397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2C67-9B48-4410-8A07-6030ED4239B2}" type="datetime1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42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ACDFF-16E1-41B9-976F-A918C3021B24}" type="datetime1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733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D360-EDBC-431C-97D3-A4FB3600C74E}" type="datetime1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37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70FBD-43C1-4D48-939F-B82CBBCC4D27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2743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B2156-19DF-452C-8D02-39E90798DA0E}" type="datetime1">
              <a:rPr lang="en-US" smtClean="0"/>
              <a:t>11/4/2015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64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3DDC-D4CD-45E8-A17F-7E52F27B1064}" type="datetime1">
              <a:rPr lang="en-US" smtClean="0"/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27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CAEFA-0311-4583-B985-44F68E40620B}" type="datetime1">
              <a:rPr lang="en-US" smtClean="0"/>
              <a:t>11/4/2015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75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A5D1C-DCED-4B6D-B0B1-F26EC0327221}" type="datetime1">
              <a:rPr lang="en-US" smtClean="0"/>
              <a:t>11/4/2015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809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3D3B443-EDF2-4C2B-BA5D-21137A9B1158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 2015 EV3Lessons.com, Last edit 9/5/2015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770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v3lessons.com/translations/en-us/advanced/SyncBeams.pdf" TargetMode="External"/><Relationship Id="rId2" Type="http://schemas.openxmlformats.org/officeDocument/2006/relationships/hyperlink" Target="http://ev3lessons.com/translations/en-us/advanced/SyncBeams.ppt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v3lessons.com/translations/en-us/advanced/SyncBeams.ev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4/9/2015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</a:t>
            </a:fld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76397" y="5252598"/>
            <a:ext cx="3749229" cy="48409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By Droids Robotics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698" y="2974369"/>
            <a:ext cx="8609661" cy="1088237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Squaring or Aligning on a Line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321" y="476174"/>
            <a:ext cx="525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 descr="EV3Lessons.co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452" y="599943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9" y="5180534"/>
            <a:ext cx="1389548" cy="13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Your Align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en-US" dirty="0" smtClean="0"/>
              <a:t>What do you notice about the solution we just presented?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robot isn’t quite straight (aligned) at the end of it.  </a:t>
            </a:r>
          </a:p>
          <a:p>
            <a:pPr lvl="1"/>
            <a:r>
              <a:rPr lang="en-US" dirty="0" smtClean="0"/>
              <a:t>Both color sensors are on the line, but the robot stops at an angle.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Continued: Think about how you can improve this code so that the robot ends straighter </a:t>
            </a:r>
          </a:p>
          <a:p>
            <a:pPr lvl="1"/>
            <a:r>
              <a:rPr lang="en-US" dirty="0" smtClean="0"/>
              <a:t>Hint: Can you repeat the last process by looking for </a:t>
            </a:r>
            <a:r>
              <a:rPr lang="en-US" b="1" dirty="0" smtClean="0"/>
              <a:t>white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This assumes that the black line we were straightening out on has white on both sides.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4/9/2015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919389" y="5861674"/>
            <a:ext cx="281042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Clippi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9" r="51726"/>
          <a:stretch/>
        </p:blipFill>
        <p:spPr>
          <a:xfrm>
            <a:off x="4050020" y="2088855"/>
            <a:ext cx="3379617" cy="1873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Improved Solution: Create a My Block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4/9/2015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4799" y="2038302"/>
            <a:ext cx="2764838" cy="20341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A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825" y="2139518"/>
            <a:ext cx="3178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400" dirty="0" smtClean="0">
                <a:solidFill>
                  <a:srgbClr val="00B0F0"/>
                </a:solidFill>
              </a:rPr>
              <a:t>Highlight all the blocks then go to My Block Builder</a:t>
            </a:r>
          </a:p>
          <a:p>
            <a:pPr marL="342900" indent="-342900">
              <a:buFont typeface="+mj-lt"/>
              <a:buAutoNum type="alphaUcPeriod"/>
            </a:pPr>
            <a:endParaRPr lang="en-US" sz="2400" dirty="0" smtClean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2400" dirty="0" smtClean="0">
                <a:solidFill>
                  <a:srgbClr val="FF0000"/>
                </a:solidFill>
              </a:rPr>
              <a:t>Add 2 inputs: one for power and one for color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</a:p>
          <a:p>
            <a:pPr marL="342900" indent="-342900">
              <a:buFont typeface="+mj-lt"/>
              <a:buAutoNum type="alphaUcPeriod"/>
            </a:pP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400" dirty="0"/>
              <a:t>Refer to the My Blocks with Inputs &amp; Outputs lesson if you need help setting up the My Block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6905" y="4567572"/>
            <a:ext cx="426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33215" y="4409246"/>
            <a:ext cx="2588048" cy="2210347"/>
            <a:chOff x="5150233" y="3522380"/>
            <a:chExt cx="3471536" cy="30972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233" y="3522380"/>
              <a:ext cx="3471536" cy="309721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663954" y="4767308"/>
              <a:ext cx="248574" cy="7102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5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Improved Solution: Wire My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560" y="4788932"/>
            <a:ext cx="8103648" cy="1523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C. Wire the inputs in the grey block. The </a:t>
            </a:r>
            <a:r>
              <a:rPr lang="en-US" dirty="0" smtClean="0">
                <a:solidFill>
                  <a:srgbClr val="00B050"/>
                </a:solidFill>
              </a:rPr>
              <a:t>color input </a:t>
            </a:r>
            <a:r>
              <a:rPr lang="en-US" dirty="0">
                <a:solidFill>
                  <a:srgbClr val="00B050"/>
                </a:solidFill>
              </a:rPr>
              <a:t>connects to </a:t>
            </a:r>
            <a:r>
              <a:rPr lang="en-US" dirty="0" smtClean="0">
                <a:solidFill>
                  <a:srgbClr val="00B050"/>
                </a:solidFill>
              </a:rPr>
              <a:t>both the color input in both Wait Blocks. </a:t>
            </a:r>
            <a:r>
              <a:rPr lang="en-US" dirty="0">
                <a:solidFill>
                  <a:srgbClr val="00B050"/>
                </a:solidFill>
              </a:rPr>
              <a:t>The power </a:t>
            </a:r>
            <a:r>
              <a:rPr lang="en-US" dirty="0" smtClean="0">
                <a:solidFill>
                  <a:srgbClr val="00B050"/>
                </a:solidFill>
              </a:rPr>
              <a:t>value goes </a:t>
            </a:r>
            <a:r>
              <a:rPr lang="en-US" dirty="0">
                <a:solidFill>
                  <a:srgbClr val="00B050"/>
                </a:solidFill>
              </a:rPr>
              <a:t>into </a:t>
            </a:r>
            <a:r>
              <a:rPr lang="en-US" dirty="0" smtClean="0">
                <a:solidFill>
                  <a:srgbClr val="00B050"/>
                </a:solidFill>
              </a:rPr>
              <a:t>the power input in both </a:t>
            </a:r>
            <a:r>
              <a:rPr lang="en-US" dirty="0">
                <a:solidFill>
                  <a:srgbClr val="00B050"/>
                </a:solidFill>
              </a:rPr>
              <a:t>Move Steering </a:t>
            </a:r>
            <a:r>
              <a:rPr lang="en-US" dirty="0" smtClean="0">
                <a:solidFill>
                  <a:srgbClr val="00B050"/>
                </a:solidFill>
              </a:rPr>
              <a:t>Blocks.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4/9/2015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98" y="1790273"/>
            <a:ext cx="5634415" cy="29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520" y="549257"/>
            <a:ext cx="8245475" cy="918498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Improved Solution: My Block With Dual Stage Fix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4/9/2015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0" y="1775626"/>
            <a:ext cx="6917712" cy="44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01040"/>
            <a:ext cx="8245475" cy="701040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Tips for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2327"/>
            <a:ext cx="8245474" cy="4373563"/>
          </a:xfrm>
        </p:spPr>
        <p:txBody>
          <a:bodyPr>
            <a:normAutofit/>
          </a:bodyPr>
          <a:lstStyle/>
          <a:p>
            <a:r>
              <a:rPr lang="en-US" dirty="0" smtClean="0"/>
              <a:t>You will get better results </a:t>
            </a:r>
          </a:p>
          <a:p>
            <a:pPr lvl="1"/>
            <a:r>
              <a:rPr lang="en-US" dirty="0" smtClean="0"/>
              <a:t>….if your color sensors are about 1cm from the ground</a:t>
            </a:r>
          </a:p>
          <a:p>
            <a:pPr lvl="1"/>
            <a:r>
              <a:rPr lang="en-US" dirty="0" smtClean="0"/>
              <a:t>….if you shield your color sensors</a:t>
            </a:r>
          </a:p>
          <a:p>
            <a:pPr lvl="1"/>
            <a:r>
              <a:rPr lang="en-US" dirty="0" smtClean="0"/>
              <a:t>….if you don’t come at the line at steep angles</a:t>
            </a:r>
          </a:p>
          <a:p>
            <a:pPr lvl="1"/>
            <a:r>
              <a:rPr lang="en-US" dirty="0" smtClean="0"/>
              <a:t>….if you keep your color sensors spread apart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4/9/2015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425" y="2133600"/>
            <a:ext cx="8457825" cy="39925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What does Aligning on a Line/Squaring mean?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It means when your robot comes at an angle, it can use a line to straighten out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does Squaring help when you travel long distances?</a:t>
            </a:r>
          </a:p>
          <a:p>
            <a:pPr marL="460375" lvl="1" indent="0">
              <a:buNone/>
            </a:pPr>
            <a:r>
              <a:rPr lang="en-US" dirty="0" smtClean="0"/>
              <a:t>Ans. Robots do not move accurately/straight.  Squaring  can help you know where you are and straighten out.</a:t>
            </a:r>
          </a:p>
          <a:p>
            <a:pPr marL="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might it be useful to repeat the alignment process multiple times?</a:t>
            </a:r>
          </a:p>
          <a:p>
            <a:pPr marL="460375" lvl="1" indent="0">
              <a:buNone/>
            </a:pPr>
            <a:r>
              <a:rPr lang="en-US" dirty="0" smtClean="0"/>
              <a:t>Ans. Your robot will get straighter each time </a:t>
            </a:r>
            <a:r>
              <a:rPr lang="en-US" smtClean="0"/>
              <a:t>you repeat</a:t>
            </a:r>
            <a:endParaRPr lang="en-US" dirty="0" smtClean="0"/>
          </a:p>
          <a:p>
            <a:pPr marL="457200" indent="-45720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EV3Lessons.com, Last edit 4/9/2015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2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Credits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15912"/>
            <a:ext cx="8574087" cy="3581400"/>
          </a:xfrm>
        </p:spPr>
        <p:txBody>
          <a:bodyPr>
            <a:normAutofit/>
          </a:bodyPr>
          <a:lstStyle/>
          <a:p>
            <a:r>
              <a:rPr lang="en-US" dirty="0"/>
              <a:t>This tutorial was created by Sanjay Seshan and Arvind Seshan from Droids Robotics.</a:t>
            </a:r>
          </a:p>
          <a:p>
            <a:pPr lvl="1"/>
            <a:r>
              <a:rPr lang="en-US" dirty="0" smtClean="0"/>
              <a:t>Author’s Email: team@droidsrobotics.org</a:t>
            </a:r>
          </a:p>
          <a:p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4/9/2015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01" y="574383"/>
            <a:ext cx="8245475" cy="885369"/>
          </a:xfrm>
          <a:noFill/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00522"/>
            <a:ext cx="8245474" cy="437811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arenR"/>
            </a:pPr>
            <a:r>
              <a:rPr lang="en-US" dirty="0" smtClean="0"/>
              <a:t>Learn how to get your robot to square up (straighten out) when it comes to a line</a:t>
            </a:r>
          </a:p>
          <a:p>
            <a:pPr marL="457200" indent="-457200">
              <a:buAutoNum type="arabicParenR"/>
            </a:pPr>
            <a:r>
              <a:rPr lang="en-US" dirty="0" smtClean="0"/>
              <a:t>Learn how squaring (also known as aligning on a line) can help the robot navigate</a:t>
            </a:r>
          </a:p>
          <a:p>
            <a:pPr marL="457200" indent="-457200">
              <a:buAutoNum type="arabicParenR"/>
            </a:pPr>
            <a:r>
              <a:rPr lang="en-US" dirty="0" smtClean="0"/>
              <a:t>Learn how to improve initial code</a:t>
            </a:r>
            <a:r>
              <a:rPr lang="en-US" dirty="0"/>
              <a:t> </a:t>
            </a:r>
            <a:r>
              <a:rPr lang="en-US" dirty="0" smtClean="0"/>
              <a:t>for aligning by repeating a technique</a:t>
            </a:r>
          </a:p>
          <a:p>
            <a:pPr marL="457200" indent="-457200">
              <a:buAutoNum type="arabicParenR"/>
            </a:pPr>
            <a:r>
              <a:rPr lang="en-US" dirty="0" smtClean="0"/>
              <a:t>Practice creating a useful My Block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Prerequisites: </a:t>
            </a:r>
            <a:r>
              <a:rPr lang="en-US" dirty="0" smtClean="0"/>
              <a:t>My Blocks with Inputs &amp; Outputs,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W</a:t>
            </a:r>
            <a:r>
              <a:rPr lang="en-US" dirty="0" smtClean="0"/>
              <a:t>ires, Parallel Beams, Parallel Beams Synchronization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5496497" cy="283845"/>
          </a:xfrm>
        </p:spPr>
        <p:txBody>
          <a:bodyPr/>
          <a:lstStyle/>
          <a:p>
            <a:r>
              <a:rPr lang="en-US" smtClean="0"/>
              <a:t>©2015 EV3Lessons.com, Last edit 4/9/2015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Motor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16" y="2113940"/>
            <a:ext cx="8574087" cy="3992563"/>
          </a:xfrm>
        </p:spPr>
        <p:txBody>
          <a:bodyPr/>
          <a:lstStyle/>
          <a:p>
            <a:r>
              <a:rPr lang="en-US" dirty="0" smtClean="0"/>
              <a:t>Move Steering lets you control both motors at the same time</a:t>
            </a:r>
          </a:p>
          <a:p>
            <a:r>
              <a:rPr lang="en-US" dirty="0" smtClean="0"/>
              <a:t>What if you want to move or stop one motor at a time?</a:t>
            </a:r>
          </a:p>
          <a:p>
            <a:pPr lvl="1"/>
            <a:r>
              <a:rPr lang="en-US" dirty="0" smtClean="0"/>
              <a:t>Use the Large Motor Block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3808237"/>
            <a:ext cx="3739256" cy="1755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4009659"/>
            <a:ext cx="4924327" cy="155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7108" y="5228472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9526" y="5442438"/>
            <a:ext cx="49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 in ON mode    /     OFF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52072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01" y="574383"/>
            <a:ext cx="8245475" cy="885369"/>
          </a:xfrm>
          <a:noFill/>
        </p:spPr>
        <p:txBody>
          <a:bodyPr/>
          <a:lstStyle/>
          <a:p>
            <a:r>
              <a:rPr lang="en-US" dirty="0" smtClean="0"/>
              <a:t>Why Align on a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20" y="1800521"/>
            <a:ext cx="6303838" cy="4692353"/>
          </a:xfrm>
        </p:spPr>
        <p:txBody>
          <a:bodyPr>
            <a:normAutofit/>
          </a:bodyPr>
          <a:lstStyle/>
          <a:p>
            <a:r>
              <a:rPr lang="en-US" dirty="0" smtClean="0"/>
              <a:t>Aligning on a line helps the robot navigate</a:t>
            </a:r>
          </a:p>
          <a:p>
            <a:pPr lvl="1"/>
            <a:r>
              <a:rPr lang="en-US" dirty="0"/>
              <a:t>Robots get </a:t>
            </a:r>
            <a:r>
              <a:rPr lang="en-US" dirty="0" smtClean="0"/>
              <a:t>angled as </a:t>
            </a:r>
            <a:r>
              <a:rPr lang="en-US" dirty="0"/>
              <a:t>they travel farther </a:t>
            </a:r>
            <a:r>
              <a:rPr lang="en-US" dirty="0" smtClean="0"/>
              <a:t>or turn (</a:t>
            </a:r>
            <a:r>
              <a:rPr lang="en-US" dirty="0"/>
              <a:t>the error accumulates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Aligning on a line can straighten out a robot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Aligning can tell a robot where it is when it has to travel far</a:t>
            </a:r>
          </a:p>
          <a:p>
            <a:r>
              <a:rPr lang="en-US" dirty="0"/>
              <a:t>Example Goal: Your robot must deliver an object only inside a small END area.  The distance between start and end is 8 </a:t>
            </a:r>
            <a:r>
              <a:rPr lang="en-US" dirty="0" smtClean="0"/>
              <a:t>feet</a:t>
            </a:r>
          </a:p>
          <a:p>
            <a:pPr lvl="1"/>
            <a:r>
              <a:rPr lang="en-US" dirty="0" smtClean="0"/>
              <a:t>Do you think your robot can travel 8 feet and continue to be straight?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5496497" cy="283845"/>
          </a:xfrm>
        </p:spPr>
        <p:txBody>
          <a:bodyPr/>
          <a:lstStyle/>
          <a:p>
            <a:r>
              <a:rPr lang="en-US" smtClean="0"/>
              <a:t>©2015 EV3Lessons.com, Last edit 4/9/2015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6730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09917" y="1921354"/>
            <a:ext cx="415539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n>
                  <a:solidFill>
                    <a:schemeClr val="tx1"/>
                  </a:solidFill>
                </a:ln>
              </a:rPr>
              <a:t>End</a:t>
            </a:r>
            <a:endParaRPr lang="en-US" sz="11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2202" y="5703555"/>
            <a:ext cx="69129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53478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0545" y="3350306"/>
            <a:ext cx="45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8ft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6730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Easy Steps to Align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5" y="1771615"/>
            <a:ext cx="8378850" cy="124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Challenge: </a:t>
            </a:r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en-US" sz="2800" b="1" dirty="0" smtClean="0">
                <a:solidFill>
                  <a:srgbClr val="FF0000"/>
                </a:solidFill>
              </a:rPr>
              <a:t>ake the robot straighten out </a:t>
            </a:r>
            <a:r>
              <a:rPr lang="en-US" sz="2800" b="1" dirty="0">
                <a:solidFill>
                  <a:srgbClr val="FF0000"/>
                </a:solidFill>
              </a:rPr>
              <a:t/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(align/square up)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0933" y="2826729"/>
            <a:ext cx="48435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1: Start both motors</a:t>
            </a:r>
          </a:p>
          <a:p>
            <a:endParaRPr lang="en-US" sz="2000" dirty="0" smtClean="0"/>
          </a:p>
          <a:p>
            <a:r>
              <a:rPr lang="en-US" sz="2000" dirty="0" smtClean="0"/>
              <a:t>STEP 2: Stop one motor when the sensor on the corresponding side sees the line</a:t>
            </a:r>
          </a:p>
          <a:p>
            <a:endParaRPr lang="en-US" sz="2000" dirty="0" smtClean="0"/>
          </a:p>
          <a:p>
            <a:r>
              <a:rPr lang="en-US" sz="2000" dirty="0" smtClean="0"/>
              <a:t>STEP 3: Stop moving the second motor when the sensor on that side sees the line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 smtClean="0"/>
              <a:t>Hints: Use a Large Motor Block, Use Parallel Beams, Use the Large Motor Block</a:t>
            </a:r>
          </a:p>
          <a:p>
            <a:endParaRPr lang="en-US" sz="2000" dirty="0"/>
          </a:p>
          <a:p>
            <a:r>
              <a:rPr lang="en-US" sz="2000" dirty="0" smtClean="0"/>
              <a:t>(This slide is animated)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Aligning Should Look Like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EV3Lessons.com, Last edit 4/9/2015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About Our Solution: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4/9/2015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Our solution uses 2 </a:t>
            </a:r>
            <a:r>
              <a:rPr lang="en-US" dirty="0"/>
              <a:t>Color Sensors (connected in Ports 1 and </a:t>
            </a:r>
            <a:r>
              <a:rPr lang="en-US" dirty="0" smtClean="0"/>
              <a:t>4)</a:t>
            </a:r>
            <a:r>
              <a:rPr lang="en-US" dirty="0"/>
              <a:t>. </a:t>
            </a:r>
          </a:p>
          <a:p>
            <a:r>
              <a:rPr lang="en-US" dirty="0" smtClean="0"/>
              <a:t>Our solution assumes that the color sensor on port 1 is next to the wheel on motor port B and color sensor on port 4 is next to the wheel on motor port C.</a:t>
            </a:r>
          </a:p>
          <a:p>
            <a:r>
              <a:rPr lang="en-US" dirty="0"/>
              <a:t>You should adjust the ports as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Your color sensors should NOT be placed right next to each other (See red boxes below in robot image.  These are the color sensors.)</a:t>
            </a:r>
          </a:p>
          <a:p>
            <a:endParaRPr lang="en-US" sz="1600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Basic Solution: Moving Until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4/9/2015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7" y="1992575"/>
            <a:ext cx="8608219" cy="36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Note: Synchronization &amp; </a:t>
            </a:r>
            <a:r>
              <a:rPr lang="en-US" dirty="0"/>
              <a:t>P</a:t>
            </a:r>
            <a:r>
              <a:rPr lang="en-US" dirty="0" smtClean="0"/>
              <a:t>arallel </a:t>
            </a:r>
            <a:r>
              <a:rPr lang="en-US" dirty="0"/>
              <a:t>B</a:t>
            </a:r>
            <a:r>
              <a:rPr lang="en-US" dirty="0" smtClean="0"/>
              <a:t>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004164"/>
            <a:ext cx="8574087" cy="4121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you have two or more beams you do not know when each beam will finish.</a:t>
            </a:r>
          </a:p>
          <a:p>
            <a:r>
              <a:rPr lang="en-US" dirty="0" smtClean="0"/>
              <a:t>If you wanted to move after the align finishes you might try to add a move block at the end of one of the beams.</a:t>
            </a:r>
          </a:p>
          <a:p>
            <a:pPr lvl="1"/>
            <a:r>
              <a:rPr lang="en-US" dirty="0" smtClean="0"/>
              <a:t>Note: This will not work because EV3 code will play your move block without waiting for the other beam to finish.</a:t>
            </a:r>
          </a:p>
          <a:p>
            <a:pPr lvl="1" fontAlgn="base"/>
            <a:r>
              <a:rPr lang="en-US" dirty="0" smtClean="0"/>
              <a:t>Solution: You need to synchronize your beams. To learn more about synchronization and solutions go to the Advanced EV3Lessons.com Lesson on Sync Beams: </a:t>
            </a:r>
            <a:r>
              <a:rPr lang="en-US" dirty="0">
                <a:hlinkClick r:id="rId2"/>
              </a:rPr>
              <a:t>PPTX</a:t>
            </a:r>
            <a:r>
              <a:rPr lang="en-US" dirty="0"/>
              <a:t>, </a:t>
            </a:r>
            <a:r>
              <a:rPr lang="en-US" dirty="0" smtClean="0">
                <a:hlinkClick r:id="rId3"/>
              </a:rPr>
              <a:t>PDF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EV3 Code</a:t>
            </a:r>
            <a:endParaRPr lang="en-US" dirty="0"/>
          </a:p>
          <a:p>
            <a:pPr fontAlgn="base"/>
            <a:r>
              <a:rPr lang="en-US" dirty="0" smtClean="0"/>
              <a:t>The problem of synchronization can also be solved by making a My Block out of the align code.</a:t>
            </a:r>
          </a:p>
          <a:p>
            <a:pPr lvl="1" fontAlgn="base"/>
            <a:r>
              <a:rPr lang="en-US" dirty="0" smtClean="0"/>
              <a:t>My Blocks always wait for both beams to finish before exiting</a:t>
            </a:r>
          </a:p>
          <a:p>
            <a:pPr lvl="1" fontAlgn="base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9/5/2015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4327</TotalTime>
  <Words>900</Words>
  <Application>Microsoft Office PowerPoint</Application>
  <PresentationFormat>On-screen Show (4:3)</PresentationFormat>
  <Paragraphs>116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Helvetica Neue</vt:lpstr>
      <vt:lpstr>Wingdings</vt:lpstr>
      <vt:lpstr>1_Spectrum</vt:lpstr>
      <vt:lpstr>Squaring or Aligning on a Line</vt:lpstr>
      <vt:lpstr>Lesson Objectives</vt:lpstr>
      <vt:lpstr>Review: Motor Movements</vt:lpstr>
      <vt:lpstr>Why Align on a Line?</vt:lpstr>
      <vt:lpstr>Three Easy Steps to Align</vt:lpstr>
      <vt:lpstr>What Aligning Should Look Like</vt:lpstr>
      <vt:lpstr>Notes About Our Solution:</vt:lpstr>
      <vt:lpstr>Basic Solution: Moving Until Line</vt:lpstr>
      <vt:lpstr>Note: Synchronization &amp; Parallel Beams</vt:lpstr>
      <vt:lpstr>Improving Your Align Code</vt:lpstr>
      <vt:lpstr>Improved Solution: Create a My Block</vt:lpstr>
      <vt:lpstr>Improved Solution: Wire My Block</vt:lpstr>
      <vt:lpstr>Improved Solution: My Block With Dual Stage Fix</vt:lpstr>
      <vt:lpstr>Tips for Success</vt:lpstr>
      <vt:lpstr>Discussion Guide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Sanjay Seshan</cp:lastModifiedBy>
  <cp:revision>41</cp:revision>
  <dcterms:created xsi:type="dcterms:W3CDTF">2014-10-28T21:59:38Z</dcterms:created>
  <dcterms:modified xsi:type="dcterms:W3CDTF">2015-11-04T22:08:24Z</dcterms:modified>
</cp:coreProperties>
</file>